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7559675" cy="10691813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CA8F"/>
    <a:srgbClr val="6BD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>
        <p:scale>
          <a:sx n="66" d="100"/>
          <a:sy n="66" d="100"/>
        </p:scale>
        <p:origin x="72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10.gif>
</file>

<file path=ppt/media/image11.gif>
</file>

<file path=ppt/media/image12.gif>
</file>

<file path=ppt/media/image13.png>
</file>

<file path=ppt/media/image14.gif>
</file>

<file path=ppt/media/image15.gif>
</file>

<file path=ppt/media/image2.gif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600120" y="868320"/>
            <a:ext cx="6133320" cy="238680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Training a Robotic Hand in Object Orientation Tasks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40" name="CustomShape 2"/>
          <p:cNvSpPr/>
          <p:nvPr/>
        </p:nvSpPr>
        <p:spPr>
          <a:xfrm>
            <a:off x="600120" y="3617640"/>
            <a:ext cx="549504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 dirty="0">
                <a:solidFill>
                  <a:srgbClr val="FFFFFF"/>
                </a:solidFill>
                <a:latin typeface="Calibri"/>
              </a:rPr>
              <a:t>A research by: Amir Pliev, Raphael Fortunato, Mike </a:t>
            </a:r>
            <a:r>
              <a:rPr lang="en-US" sz="1800" b="0" strike="noStrike" spc="-1" dirty="0" err="1">
                <a:solidFill>
                  <a:srgbClr val="FFFFFF"/>
                </a:solidFill>
                <a:latin typeface="Calibri"/>
              </a:rPr>
              <a:t>Nies</a:t>
            </a:r>
            <a:r>
              <a:rPr lang="en-US" sz="1800" b="0" strike="noStrike" spc="-1" dirty="0">
                <a:solidFill>
                  <a:srgbClr val="FFFFFF"/>
                </a:solidFill>
                <a:latin typeface="Calibri"/>
              </a:rPr>
              <a:t> and Julio </a:t>
            </a:r>
            <a:r>
              <a:rPr lang="en-US" sz="1800" b="0" strike="noStrike" spc="-1" dirty="0" err="1">
                <a:solidFill>
                  <a:srgbClr val="FFFFFF"/>
                </a:solidFill>
                <a:latin typeface="Calibri"/>
              </a:rPr>
              <a:t>Goodsaid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41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>
                <a:solidFill>
                  <a:srgbClr val="FFFFFF"/>
                </a:solidFill>
                <a:latin typeface="Calibri"/>
                <a:ea typeface="DejaVu Sans"/>
              </a:rPr>
              <a:t>Random Agent: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DA14EF-8965-4176-96F3-19B0D2005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704" y="651504"/>
            <a:ext cx="5749296" cy="57492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A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ACCFA08-668A-495A-81D7-C36BB3C3C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558" y="-458490"/>
            <a:ext cx="8730624" cy="4910976"/>
          </a:xfrm>
          <a:prstGeom prst="rect">
            <a:avLst/>
          </a:prstGeom>
        </p:spPr>
      </p:pic>
      <p:sp>
        <p:nvSpPr>
          <p:cNvPr id="82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Conclusion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600120" y="245304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Distance and Impact did not increase training efficiency</a:t>
            </a: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400" spc="-1" dirty="0">
              <a:solidFill>
                <a:srgbClr val="FFFFFF"/>
              </a:solidFill>
              <a:latin typeface="Calibri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Metrics do not capture essential states making agent unfamiliar to many</a:t>
            </a: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400" spc="-1" dirty="0">
              <a:solidFill>
                <a:srgbClr val="FFFFFF"/>
              </a:solidFill>
              <a:latin typeface="Calibri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1" strike="noStrike" spc="-1" dirty="0">
                <a:solidFill>
                  <a:srgbClr val="FFFFFF"/>
                </a:solidFill>
                <a:latin typeface="Calibri"/>
              </a:rPr>
              <a:t>Future Research: </a:t>
            </a: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Implementation of PER using another metric (TDE)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 err="1">
                <a:solidFill>
                  <a:srgbClr val="FFFFFF"/>
                </a:solidFill>
                <a:latin typeface="Calibri"/>
                <a:ea typeface="DejaVu Sans"/>
              </a:rPr>
              <a:t>Timelapse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798754-41BC-43C8-8E89-C1016867D7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697" y="2048571"/>
            <a:ext cx="5886953" cy="3311411"/>
          </a:xfrm>
          <a:prstGeom prst="rect">
            <a:avLst/>
          </a:prstGeom>
        </p:spPr>
      </p:pic>
      <p:sp>
        <p:nvSpPr>
          <p:cNvPr id="86" name="CustomShape 1"/>
          <p:cNvSpPr/>
          <p:nvPr/>
        </p:nvSpPr>
        <p:spPr>
          <a:xfrm>
            <a:off x="651377" y="711724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Questions?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496652" y="1728891"/>
            <a:ext cx="1303868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i="1" spc="-1" dirty="0">
                <a:solidFill>
                  <a:srgbClr val="FFFFFF"/>
                </a:solidFill>
                <a:latin typeface="Calibri"/>
              </a:rPr>
              <a:t>DDPG + HER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E3D7774E-34D9-4AA3-9FF6-402C6ECFAF15}"/>
              </a:ext>
            </a:extLst>
          </p:cNvPr>
          <p:cNvSpPr/>
          <p:nvPr/>
        </p:nvSpPr>
        <p:spPr>
          <a:xfrm>
            <a:off x="4792132" y="1728891"/>
            <a:ext cx="1303868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i="1" spc="-1" dirty="0">
                <a:solidFill>
                  <a:srgbClr val="FFFFFF"/>
                </a:solidFill>
                <a:latin typeface="Calibri"/>
              </a:rPr>
              <a:t>+ Impact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F6F84033-CB28-46DF-A08D-CB205F06FFF0}"/>
              </a:ext>
            </a:extLst>
          </p:cNvPr>
          <p:cNvSpPr/>
          <p:nvPr/>
        </p:nvSpPr>
        <p:spPr>
          <a:xfrm>
            <a:off x="8734107" y="1728891"/>
            <a:ext cx="1303868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i="1" spc="-1" dirty="0">
                <a:solidFill>
                  <a:srgbClr val="FFFFFF"/>
                </a:solidFill>
                <a:latin typeface="Calibri"/>
              </a:rPr>
              <a:t>+ Distance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27CB11-FF8D-4F54-A319-AE2BA2516A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001" y="2048571"/>
            <a:ext cx="5663015" cy="33114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8E8100D-4325-41A3-A9BA-0828177A66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6123" y="2048571"/>
            <a:ext cx="5886953" cy="33114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AE181C1-6D41-4D25-B5E6-048747755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672" y="-493839"/>
            <a:ext cx="4946328" cy="4946328"/>
          </a:xfrm>
          <a:prstGeom prst="rect">
            <a:avLst/>
          </a:prstGeom>
        </p:spPr>
      </p:pic>
      <p:sp>
        <p:nvSpPr>
          <p:cNvPr id="43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>
                <a:solidFill>
                  <a:srgbClr val="FFFFFF"/>
                </a:solidFill>
                <a:latin typeface="Rubik"/>
              </a:rPr>
              <a:t>Content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44" name="CustomShape 2"/>
          <p:cNvSpPr/>
          <p:nvPr/>
        </p:nvSpPr>
        <p:spPr>
          <a:xfrm>
            <a:off x="600120" y="212220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Reinforcement Learning</a:t>
            </a: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Deep Deterministic Policy Gradient</a:t>
            </a: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Hindsight and Prioritized Experience Replay</a:t>
            </a: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Results</a:t>
            </a: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Conclusion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45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Random Agent: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D8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43FD1B3-D850-4D1D-878B-8467BE2B66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5672" y="-493839"/>
            <a:ext cx="4946328" cy="4946328"/>
          </a:xfrm>
          <a:prstGeom prst="rect">
            <a:avLst/>
          </a:prstGeom>
        </p:spPr>
      </p:pic>
      <p:sp>
        <p:nvSpPr>
          <p:cNvPr id="47" name="CustomShape 1"/>
          <p:cNvSpPr/>
          <p:nvPr/>
        </p:nvSpPr>
        <p:spPr>
          <a:xfrm>
            <a:off x="600120" y="868320"/>
            <a:ext cx="704304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 err="1">
                <a:solidFill>
                  <a:srgbClr val="FFFFFF"/>
                </a:solidFill>
                <a:latin typeface="Rubik"/>
              </a:rPr>
              <a:t>OpenAI</a:t>
            </a: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 Gym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48" name="CustomShape 2"/>
          <p:cNvSpPr/>
          <p:nvPr/>
        </p:nvSpPr>
        <p:spPr>
          <a:xfrm>
            <a:off x="600120" y="207288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Reinforcement learning playground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Provides multiple environments to train agents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Agents can (most of the times) be transferred to other similar environments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49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Random Agent: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A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768C6F5-0AB2-400B-A117-CA39DB5619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560" y="-458488"/>
            <a:ext cx="8730626" cy="4910977"/>
          </a:xfrm>
          <a:prstGeom prst="rect">
            <a:avLst/>
          </a:prstGeom>
        </p:spPr>
      </p:pic>
      <p:sp>
        <p:nvSpPr>
          <p:cNvPr id="51" name="CustomShape 1"/>
          <p:cNvSpPr/>
          <p:nvPr/>
        </p:nvSpPr>
        <p:spPr>
          <a:xfrm>
            <a:off x="600120" y="868320"/>
            <a:ext cx="704304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 strike="noStrike" spc="-1" dirty="0">
                <a:solidFill>
                  <a:srgbClr val="FFFFFF"/>
                </a:solidFill>
                <a:latin typeface="Rubik"/>
              </a:rPr>
              <a:t>Deep Reinforcement Learning</a:t>
            </a:r>
            <a:endParaRPr lang="en-US" sz="3300" b="0" strike="noStrike" spc="-1" dirty="0">
              <a:latin typeface="Arial"/>
            </a:endParaRPr>
          </a:p>
        </p:txBody>
      </p:sp>
      <p:sp>
        <p:nvSpPr>
          <p:cNvPr id="52" name="CustomShape 2"/>
          <p:cNvSpPr/>
          <p:nvPr/>
        </p:nvSpPr>
        <p:spPr>
          <a:xfrm>
            <a:off x="600120" y="1903198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Positive and negative reinforcement</a:t>
            </a:r>
            <a:endParaRPr lang="en-US" sz="24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Exploration happens through randomness</a:t>
            </a:r>
            <a:endParaRPr lang="en-US" sz="24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Uses Neural Network as function approximator</a:t>
            </a:r>
            <a:endParaRPr lang="en-US" sz="24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Arial"/>
            </a:endParaRPr>
          </a:p>
        </p:txBody>
      </p:sp>
      <p:sp>
        <p:nvSpPr>
          <p:cNvPr id="53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Begin learning: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54" name="Picture 5"/>
          <p:cNvPicPr/>
          <p:nvPr/>
        </p:nvPicPr>
        <p:blipFill>
          <a:blip r:embed="rId3"/>
          <a:stretch/>
        </p:blipFill>
        <p:spPr>
          <a:xfrm>
            <a:off x="958680" y="4040640"/>
            <a:ext cx="4295520" cy="169380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5" name="Picture 6"/>
          <p:cNvPicPr/>
          <p:nvPr/>
        </p:nvPicPr>
        <p:blipFill>
          <a:blip r:embed="rId4"/>
          <a:stretch/>
        </p:blipFill>
        <p:spPr>
          <a:xfrm>
            <a:off x="6830640" y="4037400"/>
            <a:ext cx="4392360" cy="169380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6" name="CustomShape 4"/>
          <p:cNvSpPr/>
          <p:nvPr/>
        </p:nvSpPr>
        <p:spPr>
          <a:xfrm>
            <a:off x="5815800" y="4591800"/>
            <a:ext cx="453240" cy="452880"/>
          </a:xfrm>
          <a:prstGeom prst="mathPlus">
            <a:avLst>
              <a:gd name="adj1" fmla="val 2352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A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01BD18B-1BDB-4FC2-BD7A-7EB12EDA3D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560" y="-458489"/>
            <a:ext cx="8730626" cy="4910977"/>
          </a:xfrm>
          <a:prstGeom prst="rect">
            <a:avLst/>
          </a:prstGeom>
        </p:spPr>
      </p:pic>
      <p:sp>
        <p:nvSpPr>
          <p:cNvPr id="58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Bellman Equation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59" name="CustomShape 2"/>
          <p:cNvSpPr/>
          <p:nvPr/>
        </p:nvSpPr>
        <p:spPr>
          <a:xfrm>
            <a:off x="600120" y="181800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latin typeface="Calibri"/>
              </a:rPr>
              <a:t>Agent improves by minimizing the MSE loss of the bellman equation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0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i="1" spc="-1" dirty="0">
                <a:solidFill>
                  <a:srgbClr val="FFFFFF"/>
                </a:solidFill>
                <a:latin typeface="Calibri"/>
              </a:rPr>
              <a:t>Becomes better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61" name="Picture 3"/>
          <p:cNvPicPr/>
          <p:nvPr/>
        </p:nvPicPr>
        <p:blipFill>
          <a:blip r:embed="rId3"/>
          <a:stretch/>
        </p:blipFill>
        <p:spPr>
          <a:xfrm>
            <a:off x="70920" y="2914920"/>
            <a:ext cx="9871200" cy="1479600"/>
          </a:xfrm>
          <a:prstGeom prst="rect">
            <a:avLst/>
          </a:prstGeom>
          <a:ln>
            <a:noFill/>
          </a:ln>
        </p:spPr>
      </p:pic>
      <p:pic>
        <p:nvPicPr>
          <p:cNvPr id="62" name="Picture 4"/>
          <p:cNvPicPr/>
          <p:nvPr/>
        </p:nvPicPr>
        <p:blipFill>
          <a:blip r:embed="rId4"/>
          <a:stretch/>
        </p:blipFill>
        <p:spPr>
          <a:xfrm>
            <a:off x="0" y="4280040"/>
            <a:ext cx="12406680" cy="1583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A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F3B568-AD71-46F2-9472-D848B5D5F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559" y="-458489"/>
            <a:ext cx="8730625" cy="4910977"/>
          </a:xfrm>
          <a:prstGeom prst="rect">
            <a:avLst/>
          </a:prstGeom>
        </p:spPr>
      </p:pic>
      <p:sp>
        <p:nvSpPr>
          <p:cNvPr id="64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DDPG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65" name="CustomShape 2"/>
          <p:cNvSpPr/>
          <p:nvPr/>
        </p:nvSpPr>
        <p:spPr>
          <a:xfrm>
            <a:off x="600120" y="2245320"/>
            <a:ext cx="6573678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Actor and Critic cooperation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 marL="285840" indent="-2851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Select the best action to perform in a given state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 marL="285840" indent="-2851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The critic network is tasked with finding the proper Q-value for a given state action pair. 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66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Intermediate: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67" name="Picture 2"/>
          <p:cNvPicPr/>
          <p:nvPr/>
        </p:nvPicPr>
        <p:blipFill>
          <a:blip r:embed="rId3"/>
          <a:srcRect l="20880" t="2769" r="20898" b="-36"/>
          <a:stretch/>
        </p:blipFill>
        <p:spPr>
          <a:xfrm>
            <a:off x="7671340" y="3260160"/>
            <a:ext cx="3006720" cy="3044160"/>
          </a:xfrm>
          <a:prstGeom prst="rect">
            <a:avLst/>
          </a:prstGeom>
          <a:ln w="88920">
            <a:solidFill>
              <a:srgbClr val="FFFFFF"/>
            </a:solidFill>
            <a:miter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CustomShape 2">
            <a:extLst>
              <a:ext uri="{FF2B5EF4-FFF2-40B4-BE49-F238E27FC236}">
                <a16:creationId xmlns:a16="http://schemas.microsoft.com/office/drawing/2014/main" id="{FAA784AF-E1DD-4B44-9BE1-297368F25205}"/>
              </a:ext>
            </a:extLst>
          </p:cNvPr>
          <p:cNvSpPr/>
          <p:nvPr/>
        </p:nvSpPr>
        <p:spPr>
          <a:xfrm>
            <a:off x="600120" y="1596442"/>
            <a:ext cx="5753546" cy="525398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72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</a:pPr>
            <a:r>
              <a:rPr lang="en-US" sz="1400" b="0" strike="noStrike" spc="-1" dirty="0">
                <a:solidFill>
                  <a:srgbClr val="FFFFFF"/>
                </a:solidFill>
                <a:latin typeface="Calibri"/>
              </a:rPr>
              <a:t>(Deep Deterministic Policy Gradient)</a:t>
            </a:r>
            <a:endParaRPr lang="en-US" sz="14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A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739741-03A7-47A7-A91C-CE8CCC0799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559" y="-458489"/>
            <a:ext cx="8730624" cy="4910976"/>
          </a:xfrm>
          <a:prstGeom prst="rect">
            <a:avLst/>
          </a:prstGeom>
        </p:spPr>
      </p:pic>
      <p:sp>
        <p:nvSpPr>
          <p:cNvPr id="69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HER and PER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70" name="CustomShape 2"/>
          <p:cNvSpPr/>
          <p:nvPr/>
        </p:nvSpPr>
        <p:spPr>
          <a:xfrm>
            <a:off x="600120" y="216234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2500" lnSpcReduction="20000"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Hindsight Experience Replay (HER)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Achieved goal becomes actual goal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Future-k variation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Learning from negative experiences</a:t>
            </a:r>
            <a:endParaRPr lang="en-US" sz="2000" b="0" strike="noStrike" spc="-1" dirty="0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Prioritized Experience Replay (PER)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Prioritize “important” experiences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Hopefully also speeds up the learning process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</a:pP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Our variation: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Focus on Distance metric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Focus on Impact metric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Calibri"/>
              </a:rPr>
              <a:t>70% in sample is ‘important’</a:t>
            </a:r>
            <a:endParaRPr lang="en-US" sz="2000" b="0" strike="noStrike" spc="-1" dirty="0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</a:pPr>
            <a:endParaRPr lang="en-US" sz="2000" b="0" strike="noStrike" spc="-1" dirty="0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1001"/>
              </a:spcBef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71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Advanced learner: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A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E65A98-C4EC-4BBB-ABCC-667FC720E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558" y="-458490"/>
            <a:ext cx="8730625" cy="4910977"/>
          </a:xfrm>
          <a:prstGeom prst="rect">
            <a:avLst/>
          </a:prstGeom>
        </p:spPr>
      </p:pic>
      <p:sp>
        <p:nvSpPr>
          <p:cNvPr id="73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 dirty="0">
                <a:solidFill>
                  <a:srgbClr val="FFFFFF"/>
                </a:solidFill>
                <a:latin typeface="Rubik"/>
              </a:rPr>
              <a:t>Parameters</a:t>
            </a:r>
            <a:endParaRPr lang="en-US" sz="4800" b="0" strike="noStrike" spc="-1" dirty="0">
              <a:latin typeface="Arial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600120" y="224532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Network layers</a:t>
            </a:r>
            <a:endParaRPr lang="en-US" sz="2800" b="0" strike="noStrike" spc="-1" dirty="0">
              <a:latin typeface="Arial"/>
            </a:endParaRPr>
          </a:p>
          <a:p>
            <a:pPr marL="800280" lvl="1" indent="-342360">
              <a:lnSpc>
                <a:spcPct val="90000"/>
              </a:lnSpc>
              <a:spcBef>
                <a:spcPts val="499"/>
              </a:spcBef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Calibri"/>
              </a:rPr>
              <a:t>3 layers with 256 units and </a:t>
            </a:r>
            <a:r>
              <a:rPr lang="en-US" sz="2400" b="0" strike="noStrike" spc="-1" dirty="0" err="1">
                <a:solidFill>
                  <a:srgbClr val="FFFFFF"/>
                </a:solidFill>
                <a:latin typeface="Calibri"/>
              </a:rPr>
              <a:t>ReLU</a:t>
            </a:r>
            <a:endParaRPr lang="en-US" sz="24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Epochs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				= 90 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Future-k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 				= 4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Probability of HER 		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= 0,8</a:t>
            </a: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1" strike="noStrike" spc="-1" dirty="0">
                <a:solidFill>
                  <a:srgbClr val="FFFFFF"/>
                </a:solidFill>
                <a:latin typeface="Calibri"/>
              </a:rPr>
              <a:t>Distribution of PER	</a:t>
            </a: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	= 0,7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</p:txBody>
      </p:sp>
      <p:sp>
        <p:nvSpPr>
          <p:cNvPr id="75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Final stages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BCA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0FF71D-A677-4979-A81D-D42B8F0E2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558" y="-458490"/>
            <a:ext cx="8730624" cy="4910976"/>
          </a:xfrm>
          <a:prstGeom prst="rect">
            <a:avLst/>
          </a:prstGeom>
        </p:spPr>
      </p:pic>
      <p:sp>
        <p:nvSpPr>
          <p:cNvPr id="77" name="CustomShape 1"/>
          <p:cNvSpPr/>
          <p:nvPr/>
        </p:nvSpPr>
        <p:spPr>
          <a:xfrm>
            <a:off x="600120" y="868320"/>
            <a:ext cx="6133320" cy="83736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b="1" strike="noStrike" spc="-1">
                <a:solidFill>
                  <a:srgbClr val="FFFFFF"/>
                </a:solidFill>
                <a:latin typeface="Rubik"/>
              </a:rPr>
              <a:t>Results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600120" y="2377440"/>
            <a:ext cx="6133320" cy="3916080"/>
          </a:xfrm>
          <a:prstGeom prst="rect">
            <a:avLst/>
          </a:prstGeom>
          <a:noFill/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Final demo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Normal HER outperformed our version of PER</a:t>
            </a: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800" spc="-1" dirty="0">
              <a:solidFill>
                <a:srgbClr val="FFFFFF"/>
              </a:solidFill>
              <a:latin typeface="Calibri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FFFFFF"/>
                </a:solidFill>
                <a:latin typeface="Calibri"/>
              </a:rPr>
              <a:t>PER seems to not process all states</a:t>
            </a: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800" spc="-1" dirty="0">
              <a:solidFill>
                <a:srgbClr val="FFFFFF"/>
              </a:solidFill>
              <a:latin typeface="Calibri"/>
            </a:endParaRPr>
          </a:p>
          <a:p>
            <a:pPr marL="343080" indent="-342360">
              <a:lnSpc>
                <a:spcPct val="90000"/>
              </a:lnSpc>
              <a:spcBef>
                <a:spcPts val="1001"/>
              </a:spcBef>
              <a:buClr>
                <a:srgbClr val="FFFFFF"/>
              </a:buClr>
              <a:buFont typeface="Arial"/>
              <a:buChar char="•"/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US" sz="2800" b="0" strike="noStrike" spc="-1" dirty="0">
              <a:latin typeface="Arial"/>
            </a:endParaRPr>
          </a:p>
        </p:txBody>
      </p:sp>
      <p:sp>
        <p:nvSpPr>
          <p:cNvPr id="79" name="CustomShape 3"/>
          <p:cNvSpPr/>
          <p:nvPr/>
        </p:nvSpPr>
        <p:spPr>
          <a:xfrm>
            <a:off x="6540840" y="132480"/>
            <a:ext cx="5495040" cy="31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1600" b="0" i="1" strike="noStrike" spc="-1" dirty="0">
                <a:solidFill>
                  <a:srgbClr val="FFFFFF"/>
                </a:solidFill>
                <a:latin typeface="Calibri"/>
                <a:ea typeface="DejaVu Sans"/>
              </a:rPr>
              <a:t>Master: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80" name="Picture 79"/>
          <p:cNvPicPr/>
          <p:nvPr/>
        </p:nvPicPr>
        <p:blipFill>
          <a:blip r:embed="rId3"/>
          <a:stretch/>
        </p:blipFill>
        <p:spPr>
          <a:xfrm>
            <a:off x="7223760" y="3184920"/>
            <a:ext cx="4409280" cy="3306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307</Words>
  <Application>Microsoft Office PowerPoint</Application>
  <PresentationFormat>Widescreen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Rubik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a Robotic Arm in Object Orientation Tasks</dc:title>
  <dc:subject/>
  <dc:creator>Amir Pliev</dc:creator>
  <dc:description/>
  <cp:lastModifiedBy>Amir Pliev</cp:lastModifiedBy>
  <cp:revision>21</cp:revision>
  <dcterms:created xsi:type="dcterms:W3CDTF">2020-01-22T12:30:24Z</dcterms:created>
  <dcterms:modified xsi:type="dcterms:W3CDTF">2020-01-24T11:55:58Z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